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56" r:id="rId2"/>
    <p:sldId id="324" r:id="rId3"/>
    <p:sldId id="325" r:id="rId4"/>
    <p:sldId id="326" r:id="rId5"/>
    <p:sldId id="327" r:id="rId6"/>
    <p:sldId id="328" r:id="rId7"/>
    <p:sldId id="290" r:id="rId8"/>
    <p:sldId id="331" r:id="rId9"/>
    <p:sldId id="335" r:id="rId10"/>
    <p:sldId id="332" r:id="rId11"/>
    <p:sldId id="260" r:id="rId12"/>
    <p:sldId id="336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5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A49EAC-89A8-4032-A5A7-7C1EC4B42DC1}" v="12" dt="2022-02-15T07:26:51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2" d="100"/>
          <a:sy n="82" d="100"/>
        </p:scale>
        <p:origin x="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15-Feb-22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https://i.ytimg.com/vi/JBPYjsjZOKw/hqdefault.jpg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0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https://www.fz-juelich.de/SharedDocs/Bilder/PORTAL/DE/pressebilder/PM2020/2020-11-16-juwels-450.jpg?__blob=poster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https://static.thenounproject.com/png/2390785-200.png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https://i.pinimg.com/originals/fb/45/f9/fb45f945930d17ec92e3f2e04e42b90a.png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https://www.pngfind.com/download/hixxmoR_nerve-cell-neuron-brain-neurons-nervous-system-peripheral/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7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https://spectrum.ieee.org/image/MzY1NDg0NQ.jpeg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9C04-0A6E-D140-9AB3-642371F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B3F6F-E84F-B549-B093-7F4CC49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Notare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3E3C-F0C7-3D40-9D48-74A5BC0EBB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5</a:t>
            </a:r>
            <a:r>
              <a:rPr lang="ro-RO" sz="4400" dirty="0"/>
              <a:t> puncte Teme</a:t>
            </a:r>
            <a:endParaRPr lang="en-US" sz="4400" dirty="0"/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punctaj pe </a:t>
            </a:r>
            <a:r>
              <a:rPr lang="ro-RO" sz="4000" b="1" dirty="0"/>
              <a:t>fiecare</a:t>
            </a:r>
            <a:r>
              <a:rPr lang="ro-RO" sz="4000" dirty="0"/>
              <a:t> temă 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</a:t>
            </a:r>
            <a:r>
              <a:rPr lang="en-US" sz="4400" dirty="0"/>
              <a:t>.5</a:t>
            </a:r>
            <a:r>
              <a:rPr lang="ro-RO" sz="4400" dirty="0"/>
              <a:t> puncte Examen parțial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</a:t>
            </a:r>
            <a:r>
              <a:rPr lang="en-US" sz="4400" dirty="0"/>
              <a:t>.5</a:t>
            </a:r>
            <a:r>
              <a:rPr lang="ro-RO" sz="4400" dirty="0"/>
              <a:t> puncte Examen final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  <a:endParaRPr lang="en-RO" b="1" dirty="0"/>
          </a:p>
        </p:txBody>
      </p:sp>
    </p:spTree>
    <p:extLst>
      <p:ext uri="{BB962C8B-B14F-4D97-AF65-F5344CB8AC3E}">
        <p14:creationId xmlns:p14="http://schemas.microsoft.com/office/powerpoint/2010/main" val="21838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467DF0-0DE4-4A42-9485-BA7F03FD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2F5D9-DCEF-4B20-A3DF-D78463E8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A21D-B044-4A9A-B17A-14C0E198D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distribuite</a:t>
            </a:r>
          </a:p>
          <a:p>
            <a:r>
              <a:rPr lang="ro-RO" dirty="0"/>
              <a:t>Demonstrarea corectitudinii și scalabilității unui program distribuit</a:t>
            </a:r>
          </a:p>
          <a:p>
            <a:r>
              <a:rPr lang="ro-RO" dirty="0"/>
              <a:t>Proiectarea și implementarea sistemelor de servicii bazate pe containere și orchestrare</a:t>
            </a:r>
          </a:p>
          <a:p>
            <a:r>
              <a:rPr lang="ro-RO" dirty="0"/>
              <a:t>Proiectarea și implementarea aplicațiilor Cloud</a:t>
            </a:r>
          </a:p>
          <a:p>
            <a:r>
              <a:rPr lang="ro-RO" dirty="0"/>
              <a:t>Dezvoltarea, implementarea și utilizarea tehnicilor pentru obținerea consistenței și rezilienței unui sistem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6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289CD-2427-46AC-85FB-272C361F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A1CB4-CFB7-4A1C-9B50-BA7DA020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FB6-55EA-43AC-8448-550F9F2193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619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F6E1-3D7D-4807-8333-6C10BBA2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C14B6-3D50-4709-91A5-71C9964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Cauze Defecte în calculatoare: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BB06-A1F8-479F-9D20-AF63366CF9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618" y="1560945"/>
            <a:ext cx="9861213" cy="4690156"/>
          </a:xfrm>
        </p:spPr>
        <p:txBody>
          <a:bodyPr/>
          <a:lstStyle/>
          <a:p>
            <a:r>
              <a:rPr lang="ro-RO" dirty="0"/>
              <a:t>Probleme software</a:t>
            </a:r>
          </a:p>
          <a:p>
            <a:pPr lvl="1"/>
            <a:r>
              <a:rPr lang="ro-RO" dirty="0"/>
              <a:t>Presupuneri greșite</a:t>
            </a:r>
          </a:p>
          <a:p>
            <a:pPr lvl="1"/>
            <a:r>
              <a:rPr lang="ro-RO" dirty="0"/>
              <a:t>Erori de design, de logică sau de programare (ex: Bug-uri)</a:t>
            </a:r>
          </a:p>
          <a:p>
            <a:pPr lvl="1"/>
            <a:r>
              <a:rPr lang="ro-RO" dirty="0"/>
              <a:t>Folosire neașteptată sau necorespunzătoare</a:t>
            </a:r>
          </a:p>
          <a:p>
            <a:r>
              <a:rPr lang="ro-RO" dirty="0"/>
              <a:t>Depășirea resurselor disponibile</a:t>
            </a:r>
          </a:p>
          <a:p>
            <a:r>
              <a:rPr lang="ro-RO" dirty="0"/>
              <a:t>Hardware</a:t>
            </a:r>
          </a:p>
          <a:p>
            <a:pPr lvl="1"/>
            <a:r>
              <a:rPr lang="ro-RO" dirty="0"/>
              <a:t>Rezistență limitată în timp</a:t>
            </a:r>
          </a:p>
          <a:p>
            <a:pPr lvl="1"/>
            <a:r>
              <a:rPr lang="ro-RO" dirty="0"/>
              <a:t>Supraîncălzire</a:t>
            </a:r>
          </a:p>
          <a:p>
            <a:pPr lvl="1"/>
            <a:r>
              <a:rPr lang="ro-RO" dirty="0"/>
              <a:t>Supratensiune</a:t>
            </a:r>
          </a:p>
          <a:p>
            <a:r>
              <a:rPr lang="ro-RO" dirty="0"/>
              <a:t>Multe, multe, multe.... Multe altele.</a:t>
            </a:r>
            <a:endParaRPr lang="en-US" dirty="0"/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360A863-69A8-4C90-A9DC-69BE7D161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35" y="3057172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4FD9D-7444-4694-A54C-59DC68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FE2E7-B6BA-445D-9669-A43DDDB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1BB98-4BF9-4A2C-A1C3-0C83063189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9891" y="1459345"/>
            <a:ext cx="10581649" cy="483793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Trebuie să:</a:t>
            </a:r>
          </a:p>
          <a:p>
            <a:r>
              <a:rPr lang="ro-RO" dirty="0"/>
              <a:t>Acceptăm defectele</a:t>
            </a:r>
          </a:p>
          <a:p>
            <a:r>
              <a:rPr lang="ro-RO" dirty="0"/>
              <a:t>Așteptăm defectele</a:t>
            </a:r>
          </a:p>
          <a:p>
            <a:r>
              <a:rPr lang="ro-RO" dirty="0"/>
              <a:t>Fim îngrijorați când nu identificăm defecte</a:t>
            </a:r>
          </a:p>
          <a:p>
            <a:r>
              <a:rPr lang="ro-RO" dirty="0"/>
              <a:t>Fim îngrijorați dacă nu am avut un defecte de prea mult timp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Lucida Calligraphy" panose="03010101010101010101" pitchFamily="66" charset="0"/>
              </a:rPr>
              <a:t>“A pessimist is never disappointed”</a:t>
            </a:r>
          </a:p>
        </p:txBody>
      </p:sp>
    </p:spTree>
    <p:extLst>
      <p:ext uri="{BB962C8B-B14F-4D97-AF65-F5344CB8AC3E}">
        <p14:creationId xmlns:p14="http://schemas.microsoft.com/office/powerpoint/2010/main" val="363642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75F97-C0EB-4FDF-9E47-F93903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D54AD-401E-49C2-A25E-87B22C64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BFA7727-AFD2-4C86-BCA8-2598C91EB3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3" y="1704614"/>
            <a:ext cx="3175000" cy="3175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79DBF-2B62-48EE-BA38-E7B7F77EFD3C}"/>
              </a:ext>
            </a:extLst>
          </p:cNvPr>
          <p:cNvSpPr txBox="1"/>
          <p:nvPr/>
        </p:nvSpPr>
        <p:spPr>
          <a:xfrm>
            <a:off x="7792334" y="5028776"/>
            <a:ext cx="439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Werner </a:t>
            </a:r>
            <a:r>
              <a:rPr lang="en-US" sz="2400" dirty="0" err="1">
                <a:solidFill>
                  <a:schemeClr val="tx2"/>
                </a:solidFill>
              </a:rPr>
              <a:t>Vogels</a:t>
            </a:r>
            <a:r>
              <a:rPr lang="en-US" sz="2400" dirty="0">
                <a:solidFill>
                  <a:schemeClr val="tx2"/>
                </a:solidFill>
              </a:rPr>
              <a:t> –Amazon CTO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73B08-1D42-4D1B-A519-B633A5275096}"/>
              </a:ext>
            </a:extLst>
          </p:cNvPr>
          <p:cNvSpPr txBox="1"/>
          <p:nvPr/>
        </p:nvSpPr>
        <p:spPr>
          <a:xfrm>
            <a:off x="642144" y="309523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“Everything fails,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All the time”</a:t>
            </a:r>
          </a:p>
        </p:txBody>
      </p:sp>
    </p:spTree>
    <p:extLst>
      <p:ext uri="{BB962C8B-B14F-4D97-AF65-F5344CB8AC3E}">
        <p14:creationId xmlns:p14="http://schemas.microsoft.com/office/powerpoint/2010/main" val="249465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FD049-3268-4EF8-9B21-FDA09071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928A2-4452-4007-9D0E-4544834B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3DCF322-7D8D-4B41-AC9E-3C4032E99E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75512"/>
            <a:ext cx="3248963" cy="3248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E34A4-DD5A-4B88-B32E-682892E0EA8D}"/>
              </a:ext>
            </a:extLst>
          </p:cNvPr>
          <p:cNvSpPr txBox="1"/>
          <p:nvPr/>
        </p:nvSpPr>
        <p:spPr>
          <a:xfrm>
            <a:off x="7578048" y="5472184"/>
            <a:ext cx="448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Sundar Pichai – Alphabet CEO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05FD-EDB1-42E7-BC4E-26B86B068F2D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Wear your failure as a badge of honour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95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D29BF-8EBF-4114-BAF8-DBCF640B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213C4-F116-405F-99D4-CBFEDDC5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8425CC5-25BE-4EB7-8AEE-57D660744F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89" y="1660597"/>
            <a:ext cx="3800475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A24D-0BFE-4ADB-8C64-5EF5D1F691A4}"/>
              </a:ext>
            </a:extLst>
          </p:cNvPr>
          <p:cNvSpPr txBox="1"/>
          <p:nvPr/>
        </p:nvSpPr>
        <p:spPr>
          <a:xfrm>
            <a:off x="7637395" y="5566217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Bill Gates – </a:t>
            </a:r>
            <a:r>
              <a:rPr lang="ro-RO" sz="2400" dirty="0" err="1">
                <a:solidFill>
                  <a:schemeClr val="tx2"/>
                </a:solidFill>
              </a:rPr>
              <a:t>Founder</a:t>
            </a:r>
            <a:r>
              <a:rPr lang="ro-RO" sz="2400" dirty="0">
                <a:solidFill>
                  <a:schemeClr val="tx2"/>
                </a:solidFill>
              </a:rPr>
              <a:t> of Microsoft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259C5-C3E3-44E8-A0CA-4BDE7416E912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Microsoft is always two years away from failure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76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  <a:endParaRPr lang="en-US" sz="36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25235BA1-2F63-4450-96A7-56F352E2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622" y="95877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  <a:endParaRPr lang="en-US" sz="3600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BE623E-F84A-49E2-9868-D8F3BA89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21" y="1439917"/>
            <a:ext cx="1186662" cy="183386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24652F-DA96-4C56-B2C3-7C74FD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8" y="1439917"/>
            <a:ext cx="1186662" cy="18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8C16C0-C50C-4E75-A6D5-17031E8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88" y="1096145"/>
            <a:ext cx="909077" cy="140488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A0972AA-CA79-40FB-A368-0E2905D0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6" y="103375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7B8E14-172C-43B7-9FDC-F2A652AB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26" y="3089137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98BB5F-0A86-43F2-9A2D-84A70F0A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3" y="3089137"/>
            <a:ext cx="909077" cy="140488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7008E8-0ACB-4B07-A7FD-F160D690F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40" y="3089137"/>
            <a:ext cx="909077" cy="14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8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</a:p>
          <a:p>
            <a:pPr marL="0" indent="0">
              <a:buNone/>
            </a:pPr>
            <a:r>
              <a:rPr lang="ro-RO" sz="3600" dirty="0"/>
              <a:t>	Deci 5 sisteme, să fim siguri.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42DEA9-E8BF-4A3F-9080-FF223C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21" y="4892399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B77510-DB3D-46B6-8131-9F77C1C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9" y="1093787"/>
            <a:ext cx="909077" cy="1404884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6BDA4F-C4E6-4831-B85E-42E3CE65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23" y="4869683"/>
            <a:ext cx="909077" cy="140488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EFC614-09CE-48D1-996A-4BDC980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77" y="979896"/>
            <a:ext cx="909077" cy="140488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001996-3D2F-47E2-AF6E-E98A1CFDE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18" y="3026742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</a:t>
            </a:r>
          </a:p>
        </p:txBody>
      </p:sp>
    </p:spTree>
    <p:extLst>
      <p:ext uri="{BB962C8B-B14F-4D97-AF65-F5344CB8AC3E}">
        <p14:creationId xmlns:p14="http://schemas.microsoft.com/office/powerpoint/2010/main" val="336657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 </a:t>
            </a:r>
            <a:r>
              <a:rPr lang="ro-RO" dirty="0"/>
              <a:t>Programare Distribuită</a:t>
            </a:r>
          </a:p>
        </p:txBody>
      </p:sp>
    </p:spTree>
    <p:extLst>
      <p:ext uri="{BB962C8B-B14F-4D97-AF65-F5344CB8AC3E}">
        <p14:creationId xmlns:p14="http://schemas.microsoft.com/office/powerpoint/2010/main" val="147522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21CA1-797C-42F5-A949-0C765231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88F58-41CB-4DFE-8A50-6227FB4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distribuită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36E2D-8AD5-437D-BBB6-57C09C37966B}"/>
              </a:ext>
            </a:extLst>
          </p:cNvPr>
          <p:cNvSpPr txBox="1"/>
          <p:nvPr/>
        </p:nvSpPr>
        <p:spPr>
          <a:xfrm>
            <a:off x="474453" y="1424293"/>
            <a:ext cx="109177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unui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neuron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neuroștiință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a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doi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neuroni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psihologie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5687-CF6A-4AD3-816B-ACA629361801}"/>
              </a:ext>
            </a:extLst>
          </p:cNvPr>
          <p:cNvSpPr txBox="1"/>
          <p:nvPr/>
        </p:nvSpPr>
        <p:spPr>
          <a:xfrm>
            <a:off x="474453" y="4465436"/>
            <a:ext cx="10917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o-RO" sz="3200" dirty="0">
                <a:solidFill>
                  <a:schemeClr val="tx2"/>
                </a:solidFill>
              </a:rPr>
              <a:t>În cazul nostru, programarea distribuită reprezintă programarea a cel puțin două sisteme de calcul pentru rezolvarea unei probleme.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7CCF48-0FB4-404A-AC25-7FD60687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998" y="92447"/>
            <a:ext cx="1890862" cy="251184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BC0705-6CC1-4475-99C0-2A114399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72163" y="2621702"/>
            <a:ext cx="1583683" cy="21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2FCA13-8873-4C62-9E4F-13E9D30E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C1AA31-310D-41D5-A324-A731D19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540DA-3DDE-4A9C-8607-AA038D72E5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FD552-F2FA-4132-AF7B-599232A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2D148-1D22-42E4-85D9-6CA30DE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5FD0-EBEC-48F3-B7F5-F4EB604FB82C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50F85-7BCB-4124-8B4B-8CC5FB644C72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57EA2-8F6A-4CAC-8A60-873ED31CA38A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9A703-7EFD-465C-A4A1-7BA3D58CCE57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69D1BB-2051-4274-8B1E-F1855E0F798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66F2C0-8632-4314-963A-2CA6A64C0F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D4D42-A179-46A8-AA53-16292620B57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52EA1-D8DA-45B0-BE88-D50BE7E80967}"/>
              </a:ext>
            </a:extLst>
          </p:cNvPr>
          <p:cNvSpPr/>
          <p:nvPr/>
        </p:nvSpPr>
        <p:spPr bwMode="auto">
          <a:xfrm>
            <a:off x="8060595" y="382916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A485F-69E0-44AA-B61A-52AF9BC9EFEC}"/>
              </a:ext>
            </a:extLst>
          </p:cNvPr>
          <p:cNvSpPr/>
          <p:nvPr/>
        </p:nvSpPr>
        <p:spPr bwMode="auto">
          <a:xfrm>
            <a:off x="8119952" y="283315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8E172-7B0E-4E93-837B-58364F2DDEB4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 bwMode="auto">
          <a:xfrm flipH="1">
            <a:off x="8620438" y="345564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129DA-D9C0-426D-A7F0-5B7902F26005}"/>
              </a:ext>
            </a:extLst>
          </p:cNvPr>
          <p:cNvSpPr/>
          <p:nvPr/>
        </p:nvSpPr>
        <p:spPr bwMode="auto">
          <a:xfrm>
            <a:off x="7862625" y="272619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2E1D2-25CC-4883-BBAB-CE31AA9FB118}"/>
              </a:ext>
            </a:extLst>
          </p:cNvPr>
          <p:cNvSpPr txBox="1"/>
          <p:nvPr/>
        </p:nvSpPr>
        <p:spPr>
          <a:xfrm>
            <a:off x="7189413" y="21304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secvențial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C304D43-601E-416D-B6D8-5E3826D92C97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25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2E9263-FD19-4B58-8D0A-7C790ED2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D4049-31BA-454B-B81D-E17C75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A2B0-2D78-4A0A-9EF7-C5ED46274554}"/>
              </a:ext>
            </a:extLst>
          </p:cNvPr>
          <p:cNvSpPr/>
          <p:nvPr/>
        </p:nvSpPr>
        <p:spPr bwMode="auto">
          <a:xfrm>
            <a:off x="7258527" y="4195966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D680F-8CC8-47CC-8389-3C56DCE9B430}"/>
              </a:ext>
            </a:extLst>
          </p:cNvPr>
          <p:cNvSpPr/>
          <p:nvPr/>
        </p:nvSpPr>
        <p:spPr bwMode="auto">
          <a:xfrm>
            <a:off x="7258528" y="319994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6B5DD-EC5C-4464-97A3-DD625F882603}"/>
              </a:ext>
            </a:extLst>
          </p:cNvPr>
          <p:cNvSpPr/>
          <p:nvPr/>
        </p:nvSpPr>
        <p:spPr bwMode="auto">
          <a:xfrm>
            <a:off x="8683793" y="319489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B0F1D-4EB3-4EB2-AB52-E25AB1D20313}"/>
              </a:ext>
            </a:extLst>
          </p:cNvPr>
          <p:cNvSpPr/>
          <p:nvPr/>
        </p:nvSpPr>
        <p:spPr bwMode="auto">
          <a:xfrm>
            <a:off x="10104578" y="319489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6F28A-E9DF-4689-AA68-E31263110888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759014" y="3822443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0C409-CA7E-4B70-8F10-182EAADB4AF4}"/>
              </a:ext>
            </a:extLst>
          </p:cNvPr>
          <p:cNvCxnSpPr>
            <a:cxnSpLocks/>
          </p:cNvCxnSpPr>
          <p:nvPr/>
        </p:nvCxnSpPr>
        <p:spPr bwMode="auto">
          <a:xfrm>
            <a:off x="9184278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DCC35-E2CB-4E3D-9B6A-8531EBBDBAFA}"/>
              </a:ext>
            </a:extLst>
          </p:cNvPr>
          <p:cNvCxnSpPr>
            <a:cxnSpLocks/>
          </p:cNvCxnSpPr>
          <p:nvPr/>
        </p:nvCxnSpPr>
        <p:spPr bwMode="auto">
          <a:xfrm>
            <a:off x="10597730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9F6ABB-47A5-43E7-B220-057064F07040}"/>
              </a:ext>
            </a:extLst>
          </p:cNvPr>
          <p:cNvSpPr txBox="1"/>
          <p:nvPr/>
        </p:nvSpPr>
        <p:spPr>
          <a:xfrm>
            <a:off x="8033963" y="275387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paralel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9FBE6-4A69-44CC-A497-C02DCE96398F}"/>
              </a:ext>
            </a:extLst>
          </p:cNvPr>
          <p:cNvSpPr/>
          <p:nvPr/>
        </p:nvSpPr>
        <p:spPr bwMode="auto">
          <a:xfrm>
            <a:off x="581242" y="257116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27412-6DE6-4046-9A88-1AA561386D02}"/>
              </a:ext>
            </a:extLst>
          </p:cNvPr>
          <p:cNvSpPr/>
          <p:nvPr/>
        </p:nvSpPr>
        <p:spPr bwMode="auto">
          <a:xfrm>
            <a:off x="585710" y="322430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BB51E-1221-4D20-B3D8-F229F79214F8}"/>
              </a:ext>
            </a:extLst>
          </p:cNvPr>
          <p:cNvSpPr/>
          <p:nvPr/>
        </p:nvSpPr>
        <p:spPr bwMode="auto">
          <a:xfrm>
            <a:off x="585709" y="387182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AC08A-BB1B-4F5E-BAA8-3E1184FAE79F}"/>
              </a:ext>
            </a:extLst>
          </p:cNvPr>
          <p:cNvSpPr/>
          <p:nvPr/>
        </p:nvSpPr>
        <p:spPr bwMode="auto">
          <a:xfrm>
            <a:off x="581243" y="45131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BD2A3-12B3-4DA9-8E3D-7993B30D2D1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1409092" y="359752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EEF31F-45A7-4D87-8532-16AE952F57A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1404625" y="424504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3C9BD-67F9-4FCD-B5AE-D14CCDFF76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1404624" y="294439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373497-05BF-4669-B4B9-E30E7A336F0B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580336" y="341629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FE83B6-EBE9-445F-B1F9-000353A45F61}"/>
              </a:ext>
            </a:extLst>
          </p:cNvPr>
          <p:cNvSpPr/>
          <p:nvPr/>
        </p:nvSpPr>
        <p:spPr bwMode="auto">
          <a:xfrm>
            <a:off x="2565926" y="255181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A2D9E-B3D2-44CB-A702-863C57234D8D}"/>
              </a:ext>
            </a:extLst>
          </p:cNvPr>
          <p:cNvSpPr/>
          <p:nvPr/>
        </p:nvSpPr>
        <p:spPr bwMode="auto">
          <a:xfrm>
            <a:off x="2570394" y="320494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CD015-550A-4C20-A75A-56C6DBFC0A88}"/>
              </a:ext>
            </a:extLst>
          </p:cNvPr>
          <p:cNvSpPr/>
          <p:nvPr/>
        </p:nvSpPr>
        <p:spPr bwMode="auto">
          <a:xfrm>
            <a:off x="2570393" y="385246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AB8255-8DBA-4CA3-B7A2-817FB0557191}"/>
              </a:ext>
            </a:extLst>
          </p:cNvPr>
          <p:cNvSpPr/>
          <p:nvPr/>
        </p:nvSpPr>
        <p:spPr bwMode="auto">
          <a:xfrm>
            <a:off x="2565927" y="44938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534EA-A335-4DA7-9075-17AD7BAE431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 flipH="1">
            <a:off x="3393776" y="357817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263113-EE99-4CC8-9040-E0F24028B3F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 flipH="1">
            <a:off x="3389309" y="422568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666119-53E3-4D0B-8B4F-A40F2FD0C1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3389308" y="292503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631DC1-E97F-4864-BD5F-3ED6B554C01C}"/>
              </a:ext>
            </a:extLst>
          </p:cNvPr>
          <p:cNvSpPr txBox="1"/>
          <p:nvPr/>
        </p:nvSpPr>
        <p:spPr>
          <a:xfrm>
            <a:off x="4217160" y="34586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0D1D9-06DE-4153-B494-4D42D99F74D5}"/>
              </a:ext>
            </a:extLst>
          </p:cNvPr>
          <p:cNvSpPr/>
          <p:nvPr/>
        </p:nvSpPr>
        <p:spPr bwMode="auto">
          <a:xfrm>
            <a:off x="7139095" y="3123207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5AAFD4-DB69-4A6D-A9FC-D83CD15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0EB39-1F7E-4687-BB69-3DB54092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FDCD-6F10-4F90-B3E0-3C7AA9DFBD73}"/>
              </a:ext>
            </a:extLst>
          </p:cNvPr>
          <p:cNvSpPr/>
          <p:nvPr/>
        </p:nvSpPr>
        <p:spPr bwMode="auto">
          <a:xfrm>
            <a:off x="763058" y="238261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CD0A3-98ED-404B-8E99-D3B7A23BECC2}"/>
              </a:ext>
            </a:extLst>
          </p:cNvPr>
          <p:cNvSpPr/>
          <p:nvPr/>
        </p:nvSpPr>
        <p:spPr bwMode="auto">
          <a:xfrm>
            <a:off x="767526" y="303575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817B41-8857-4C1F-93A3-392D9207E59C}"/>
              </a:ext>
            </a:extLst>
          </p:cNvPr>
          <p:cNvSpPr/>
          <p:nvPr/>
        </p:nvSpPr>
        <p:spPr bwMode="auto">
          <a:xfrm>
            <a:off x="767525" y="368327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D67AA-74F6-4DF4-B271-716300CCFB04}"/>
              </a:ext>
            </a:extLst>
          </p:cNvPr>
          <p:cNvSpPr/>
          <p:nvPr/>
        </p:nvSpPr>
        <p:spPr bwMode="auto">
          <a:xfrm>
            <a:off x="763059" y="432464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9A53-8AAC-441A-AE74-3CA48CB745C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590908" y="340897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10BB5-E744-408D-93FB-7799E185AE0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1586441" y="405649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11CE1-B75A-449C-92E5-19B48F15915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1586440" y="275584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7963846-382B-4140-A2C5-36261559E788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762152" y="322774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AAE998-AECE-48D3-82E4-5FEED1C5504D}"/>
              </a:ext>
            </a:extLst>
          </p:cNvPr>
          <p:cNvSpPr/>
          <p:nvPr/>
        </p:nvSpPr>
        <p:spPr bwMode="auto">
          <a:xfrm>
            <a:off x="2747742" y="236326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42A35E-A833-40D1-BAAE-C65BF167DDA0}"/>
              </a:ext>
            </a:extLst>
          </p:cNvPr>
          <p:cNvSpPr/>
          <p:nvPr/>
        </p:nvSpPr>
        <p:spPr bwMode="auto">
          <a:xfrm>
            <a:off x="2752210" y="301639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7A2D5-13BB-4653-9849-1A5AFE21666E}"/>
              </a:ext>
            </a:extLst>
          </p:cNvPr>
          <p:cNvSpPr/>
          <p:nvPr/>
        </p:nvSpPr>
        <p:spPr bwMode="auto">
          <a:xfrm>
            <a:off x="2752209" y="366391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A896D2-92CC-4812-AD93-133BD3C1EA4C}"/>
              </a:ext>
            </a:extLst>
          </p:cNvPr>
          <p:cNvSpPr/>
          <p:nvPr/>
        </p:nvSpPr>
        <p:spPr bwMode="auto">
          <a:xfrm>
            <a:off x="2747743" y="430528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D02697-FA2D-4E5C-B382-416D460D15A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3575592" y="338962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C141F-0456-40E5-938C-C979B66D88B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3571125" y="403713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28F43-AE8C-4296-9F1E-A9BEB4310CB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571124" y="273648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89218-0AF6-4D47-8381-0EBF6F4A108C}"/>
              </a:ext>
            </a:extLst>
          </p:cNvPr>
          <p:cNvSpPr txBox="1"/>
          <p:nvPr/>
        </p:nvSpPr>
        <p:spPr>
          <a:xfrm>
            <a:off x="4398976" y="3270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42D04A-7259-4EF1-8EA8-9985958B22E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 bwMode="auto">
          <a:xfrm flipH="1">
            <a:off x="2414289" y="3203009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14B87A6-21C5-432B-9237-08E2F633B18C}"/>
              </a:ext>
            </a:extLst>
          </p:cNvPr>
          <p:cNvSpPr/>
          <p:nvPr/>
        </p:nvSpPr>
        <p:spPr bwMode="auto">
          <a:xfrm>
            <a:off x="7295400" y="304566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BFAB0E-7653-4AEE-9800-3FF707E7384B}"/>
              </a:ext>
            </a:extLst>
          </p:cNvPr>
          <p:cNvSpPr/>
          <p:nvPr/>
        </p:nvSpPr>
        <p:spPr bwMode="auto">
          <a:xfrm>
            <a:off x="7354757" y="204964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2F3B09-0179-46FD-8B4E-F9B9ADE6B8BE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 bwMode="auto">
          <a:xfrm flipH="1">
            <a:off x="7855243" y="267213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E3297-96BE-4363-AA2A-64BF1BF43A50}"/>
              </a:ext>
            </a:extLst>
          </p:cNvPr>
          <p:cNvSpPr/>
          <p:nvPr/>
        </p:nvSpPr>
        <p:spPr bwMode="auto">
          <a:xfrm>
            <a:off x="7097430" y="194269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01ED7-3AFA-412A-9AB6-48ECA10B090F}"/>
              </a:ext>
            </a:extLst>
          </p:cNvPr>
          <p:cNvSpPr/>
          <p:nvPr/>
        </p:nvSpPr>
        <p:spPr bwMode="auto">
          <a:xfrm>
            <a:off x="10140986" y="299064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70DC8F-0087-4F06-BCB3-F3FBB1669C5B}"/>
              </a:ext>
            </a:extLst>
          </p:cNvPr>
          <p:cNvSpPr/>
          <p:nvPr/>
        </p:nvSpPr>
        <p:spPr bwMode="auto">
          <a:xfrm>
            <a:off x="10200343" y="199462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B1416A-C933-467B-8B75-D848DCCFCDDE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 bwMode="auto">
          <a:xfrm flipH="1">
            <a:off x="10700829" y="261712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430B2-067B-4F1E-95A5-D552C0E26A6B}"/>
              </a:ext>
            </a:extLst>
          </p:cNvPr>
          <p:cNvSpPr/>
          <p:nvPr/>
        </p:nvSpPr>
        <p:spPr bwMode="auto">
          <a:xfrm>
            <a:off x="9943016" y="188767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048F0-9E0C-42C7-BE86-FDAFBEC4B85E}"/>
              </a:ext>
            </a:extLst>
          </p:cNvPr>
          <p:cNvSpPr/>
          <p:nvPr/>
        </p:nvSpPr>
        <p:spPr bwMode="auto">
          <a:xfrm>
            <a:off x="6746961" y="5614221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C9D5E-B737-42AF-9778-75975B17E6D6}"/>
              </a:ext>
            </a:extLst>
          </p:cNvPr>
          <p:cNvSpPr/>
          <p:nvPr/>
        </p:nvSpPr>
        <p:spPr bwMode="auto">
          <a:xfrm>
            <a:off x="6806318" y="461820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72C47B-DAA0-4667-8F41-3CFDAB10128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 bwMode="auto">
          <a:xfrm flipH="1">
            <a:off x="7306804" y="5240698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CA7DF-FB18-4855-8F65-C80F86E5B86C}"/>
              </a:ext>
            </a:extLst>
          </p:cNvPr>
          <p:cNvSpPr/>
          <p:nvPr/>
        </p:nvSpPr>
        <p:spPr bwMode="auto">
          <a:xfrm>
            <a:off x="6548991" y="4511252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0630-052B-4929-B433-5D749CD2D244}"/>
              </a:ext>
            </a:extLst>
          </p:cNvPr>
          <p:cNvSpPr/>
          <p:nvPr/>
        </p:nvSpPr>
        <p:spPr bwMode="auto">
          <a:xfrm>
            <a:off x="9592547" y="55592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EB0CBF-A90B-496C-AE31-F64DE3BFF44B}"/>
              </a:ext>
            </a:extLst>
          </p:cNvPr>
          <p:cNvSpPr/>
          <p:nvPr/>
        </p:nvSpPr>
        <p:spPr bwMode="auto">
          <a:xfrm>
            <a:off x="9651904" y="45631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F82268-B7A5-4158-A252-0E98CEED7F89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 bwMode="auto">
          <a:xfrm flipH="1">
            <a:off x="10152390" y="518567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D6756F-8811-4B3B-A1CD-EA3D0FB92821}"/>
              </a:ext>
            </a:extLst>
          </p:cNvPr>
          <p:cNvSpPr/>
          <p:nvPr/>
        </p:nvSpPr>
        <p:spPr bwMode="auto">
          <a:xfrm>
            <a:off x="9394577" y="44562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C8BFBF-1327-4B01-9817-07B91ED5FF05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 bwMode="auto">
          <a:xfrm flipH="1">
            <a:off x="8590247" y="2765727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CA090A-F019-404D-A23A-EF92A9E59C7E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 bwMode="auto">
          <a:xfrm flipH="1">
            <a:off x="8041808" y="5334286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E2B3BD-D9DC-4A65-97C8-F6FA497C1273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 bwMode="auto">
          <a:xfrm flipH="1">
            <a:off x="7295400" y="3698797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85CE6F-9C93-4448-83F6-7A0760C0E717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 bwMode="auto">
          <a:xfrm flipH="1">
            <a:off x="10140986" y="3643778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94F5-E525-4356-BBBB-98DBC5648F3B}"/>
              </a:ext>
            </a:extLst>
          </p:cNvPr>
          <p:cNvCxnSpPr>
            <a:cxnSpLocks/>
          </p:cNvCxnSpPr>
          <p:nvPr/>
        </p:nvCxnSpPr>
        <p:spPr bwMode="auto">
          <a:xfrm>
            <a:off x="8590246" y="3698798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ED02C-9D6A-4EF2-B5DA-4A07A6164A45}"/>
              </a:ext>
            </a:extLst>
          </p:cNvPr>
          <p:cNvCxnSpPr>
            <a:cxnSpLocks/>
          </p:cNvCxnSpPr>
          <p:nvPr/>
        </p:nvCxnSpPr>
        <p:spPr bwMode="auto">
          <a:xfrm flipH="1">
            <a:off x="8041807" y="3643779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D027BD-488A-46C0-AAA6-42005AA8CFBF}"/>
              </a:ext>
            </a:extLst>
          </p:cNvPr>
          <p:cNvSpPr txBox="1"/>
          <p:nvPr/>
        </p:nvSpPr>
        <p:spPr>
          <a:xfrm>
            <a:off x="8026253" y="12687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distribuit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5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1D2C21-151C-9C46-BEE0-A403B8C2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99552-D701-BC44-8A1D-56F4808A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065A-FF09-304A-A7D4-529E8713128F}"/>
              </a:ext>
            </a:extLst>
          </p:cNvPr>
          <p:cNvGrpSpPr/>
          <p:nvPr/>
        </p:nvGrpSpPr>
        <p:grpSpPr>
          <a:xfrm>
            <a:off x="1646380" y="1408585"/>
            <a:ext cx="9021620" cy="4736201"/>
            <a:chOff x="1646380" y="1408585"/>
            <a:chExt cx="9021620" cy="4736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B969B-D159-1649-8D83-3759B842E8D5}"/>
                </a:ext>
              </a:extLst>
            </p:cNvPr>
            <p:cNvSpPr txBox="1"/>
            <p:nvPr/>
          </p:nvSpPr>
          <p:spPr>
            <a:xfrm>
              <a:off x="1838325" y="1450405"/>
              <a:ext cx="5932714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chemeClr val="tx2"/>
                  </a:solidFill>
                </a:rPr>
                <a:t>Licență Inginer 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Calculatoare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Master științific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Sisteme de Calcul Paralel și Distribuit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 - cum laude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Doctorat </a:t>
              </a:r>
            </a:p>
            <a:p>
              <a:r>
                <a:rPr lang="en-GB" sz="2400" dirty="0">
                  <a:solidFill>
                    <a:schemeClr val="tx2"/>
                  </a:solidFill>
                </a:rPr>
                <a:t>C</a:t>
              </a:r>
              <a:r>
                <a:rPr lang="ro-RO" sz="2400" dirty="0" err="1">
                  <a:solidFill>
                    <a:schemeClr val="tx2"/>
                  </a:solidFill>
                </a:rPr>
                <a:t>rowd</a:t>
              </a:r>
              <a:r>
                <a:rPr lang="en-GB" sz="2400" dirty="0">
                  <a:solidFill>
                    <a:schemeClr val="tx2"/>
                  </a:solidFill>
                </a:rPr>
                <a:t> D</a:t>
              </a:r>
              <a:r>
                <a:rPr lang="ro-RO" sz="2400" dirty="0" err="1">
                  <a:solidFill>
                    <a:schemeClr val="tx2"/>
                  </a:solidFill>
                </a:rPr>
                <a:t>ata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 err="1">
                  <a:solidFill>
                    <a:schemeClr val="tx2"/>
                  </a:solidFill>
                </a:rPr>
                <a:t>nalytics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>
                  <a:solidFill>
                    <a:schemeClr val="tx2"/>
                  </a:solidFill>
                </a:rPr>
                <a:t>s</a:t>
              </a:r>
              <a:r>
                <a:rPr lang="en-GB" sz="2400" dirty="0">
                  <a:solidFill>
                    <a:schemeClr val="tx2"/>
                  </a:solidFill>
                </a:rPr>
                <a:t> S</a:t>
              </a:r>
              <a:r>
                <a:rPr lang="ro-RO" sz="2400" dirty="0" err="1">
                  <a:solidFill>
                    <a:schemeClr val="tx2"/>
                  </a:solidFill>
                </a:rPr>
                <a:t>een</a:t>
              </a:r>
              <a:r>
                <a:rPr lang="en-GB" sz="2400" dirty="0">
                  <a:solidFill>
                    <a:schemeClr val="tx2"/>
                  </a:solidFill>
                </a:rPr>
                <a:t> F</a:t>
              </a:r>
              <a:r>
                <a:rPr lang="ro-RO" sz="2400" dirty="0">
                  <a:solidFill>
                    <a:schemeClr val="tx2"/>
                  </a:solidFill>
                </a:rPr>
                <a:t>rom</a:t>
              </a:r>
              <a:r>
                <a:rPr lang="en-GB" sz="2400" dirty="0">
                  <a:solidFill>
                    <a:schemeClr val="tx2"/>
                  </a:solidFill>
                </a:rPr>
                <a:t> W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F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 </a:t>
              </a:r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            A</a:t>
              </a:r>
              <a:r>
                <a:rPr lang="en-GB" sz="2400" dirty="0">
                  <a:solidFill>
                    <a:schemeClr val="tx2"/>
                  </a:solidFill>
                </a:rPr>
                <a:t> C</a:t>
              </a:r>
              <a:r>
                <a:rPr lang="ro-RO" sz="2400" dirty="0" err="1">
                  <a:solidFill>
                    <a:schemeClr val="tx2"/>
                  </a:solidFill>
                </a:rPr>
                <a:t>ritical</a:t>
              </a:r>
              <a:r>
                <a:rPr lang="en-GB" sz="2400" dirty="0">
                  <a:solidFill>
                    <a:schemeClr val="tx2"/>
                  </a:solidFill>
                </a:rPr>
                <a:t> R</a:t>
              </a:r>
              <a:r>
                <a:rPr lang="ro-RO" sz="2400" dirty="0" err="1">
                  <a:solidFill>
                    <a:schemeClr val="tx2"/>
                  </a:solidFill>
                </a:rPr>
                <a:t>eview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6" name="Picture 2" descr="D:\cipsm\Catedra\Logo CS\logo_upb_small.png">
              <a:extLst>
                <a:ext uri="{FF2B5EF4-FFF2-40B4-BE49-F238E27FC236}">
                  <a16:creationId xmlns:a16="http://schemas.microsoft.com/office/drawing/2014/main" id="{AD7FFAA9-9B9D-E74F-A9C5-F38A29BA6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1408585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D:\cipsm\Catedra\Logo CS\logo_upb_small.png">
              <a:extLst>
                <a:ext uri="{FF2B5EF4-FFF2-40B4-BE49-F238E27FC236}">
                  <a16:creationId xmlns:a16="http://schemas.microsoft.com/office/drawing/2014/main" id="{4E613EFF-D42B-A04C-9E8F-086F65B5D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3057636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1521B864-1606-2E4B-87B9-86D75C994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038" y="4895569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37DCD66-31B8-514A-90A2-3BE4313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1908" y="3172987"/>
              <a:ext cx="2436092" cy="727364"/>
            </a:xfrm>
            <a:prstGeom prst="rect">
              <a:avLst/>
            </a:prstGeom>
          </p:spPr>
        </p:pic>
        <p:pic>
          <p:nvPicPr>
            <p:cNvPr id="10" name="Picture 9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B87C1CD4-00EF-CB4F-8081-769BB599A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087" y="4571997"/>
              <a:ext cx="1899504" cy="157278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48D222-8513-C34B-A969-B83D6246ED29}"/>
                </a:ext>
              </a:extLst>
            </p:cNvPr>
            <p:cNvCxnSpPr/>
            <p:nvPr/>
          </p:nvCxnSpPr>
          <p:spPr bwMode="auto">
            <a:xfrm>
              <a:off x="1646380" y="2593767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172E4-CC13-F747-B058-8F69077E4AB1}"/>
                </a:ext>
              </a:extLst>
            </p:cNvPr>
            <p:cNvCxnSpPr/>
            <p:nvPr/>
          </p:nvCxnSpPr>
          <p:spPr bwMode="auto">
            <a:xfrm>
              <a:off x="1681018" y="4399476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589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37643-74AF-4A04-927C-07F8B6DD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C2E6-084A-4588-B419-E8F3C92A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17111-35C2-423E-8D89-5187952DCA75}"/>
              </a:ext>
            </a:extLst>
          </p:cNvPr>
          <p:cNvSpPr txBox="1">
            <a:spLocks/>
          </p:cNvSpPr>
          <p:nvPr/>
        </p:nvSpPr>
        <p:spPr>
          <a:xfrm>
            <a:off x="425451" y="1323976"/>
            <a:ext cx="11366500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solidFill>
                  <a:schemeClr val="tx2"/>
                </a:solidFill>
              </a:rPr>
              <a:t>Procesor – </a:t>
            </a:r>
            <a:r>
              <a:rPr lang="ro-RO" dirty="0" err="1">
                <a:solidFill>
                  <a:schemeClr val="tx2"/>
                </a:solidFill>
              </a:rPr>
              <a:t>multi-core</a:t>
            </a:r>
            <a:r>
              <a:rPr lang="ro-RO" dirty="0">
                <a:solidFill>
                  <a:schemeClr val="tx2"/>
                </a:solidFill>
              </a:rPr>
              <a:t> – 48 </a:t>
            </a:r>
            <a:r>
              <a:rPr lang="ro-RO" dirty="0" err="1">
                <a:solidFill>
                  <a:schemeClr val="tx2"/>
                </a:solidFill>
              </a:rPr>
              <a:t>core</a:t>
            </a:r>
            <a:r>
              <a:rPr lang="ro-RO" dirty="0">
                <a:solidFill>
                  <a:schemeClr val="tx2"/>
                </a:solidFill>
              </a:rPr>
              <a:t>-uri</a:t>
            </a:r>
          </a:p>
          <a:p>
            <a:pPr marL="2582862" lvl="8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		</a:t>
            </a:r>
            <a:r>
              <a:rPr lang="ro-RO" sz="2400" dirty="0">
                <a:solidFill>
                  <a:schemeClr val="tx2"/>
                </a:solidFill>
              </a:rPr>
              <a:t>(64 la AMD)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Cluster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Grid/Cloud</a:t>
            </a:r>
          </a:p>
          <a:p>
            <a:endParaRPr lang="ro-RO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C6A13-DFA6-4B8C-ADCA-E8910C3F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050974"/>
            <a:ext cx="1437640" cy="143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4BD6-F93C-4B6A-97C4-FA0AEDF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8" name="Picture 8" descr="grid">
            <a:extLst>
              <a:ext uri="{FF2B5EF4-FFF2-40B4-BE49-F238E27FC236}">
                <a16:creationId xmlns:a16="http://schemas.microsoft.com/office/drawing/2014/main" id="{3E24C065-DE0F-4C18-895A-F23EC3A9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54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8DC209-E755-4975-83BE-59A83014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8DBEC-9140-4645-AE12-427A79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Supercomputers</a:t>
            </a:r>
            <a:r>
              <a:rPr lang="ro-RO" dirty="0"/>
              <a:t> (top500.org)</a:t>
            </a:r>
            <a:endParaRPr lang="en-US" dirty="0"/>
          </a:p>
        </p:txBody>
      </p:sp>
      <p:pic>
        <p:nvPicPr>
          <p:cNvPr id="5" name="Picture 4" descr="2019">
            <a:extLst>
              <a:ext uri="{FF2B5EF4-FFF2-40B4-BE49-F238E27FC236}">
                <a16:creationId xmlns:a16="http://schemas.microsoft.com/office/drawing/2014/main" id="{1CB1D08B-6DEA-41CA-8548-7DF5F8D7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396" y="945687"/>
            <a:ext cx="8002361" cy="5390834"/>
          </a:xfrm>
          <a:prstGeom prst="rect">
            <a:avLst/>
          </a:prstGeom>
        </p:spPr>
      </p:pic>
      <p:pic>
        <p:nvPicPr>
          <p:cNvPr id="6" name="Picture 5" descr="2020">
            <a:extLst>
              <a:ext uri="{FF2B5EF4-FFF2-40B4-BE49-F238E27FC236}">
                <a16:creationId xmlns:a16="http://schemas.microsoft.com/office/drawing/2014/main" id="{E639EBDB-6CC8-4582-B4E7-2C9BA3E0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482" y="945688"/>
            <a:ext cx="6523777" cy="5306877"/>
          </a:xfrm>
          <a:prstGeom prst="rect">
            <a:avLst/>
          </a:prstGeom>
        </p:spPr>
      </p:pic>
      <p:pic>
        <p:nvPicPr>
          <p:cNvPr id="7" name="Picture 6" descr="2018">
            <a:extLst>
              <a:ext uri="{FF2B5EF4-FFF2-40B4-BE49-F238E27FC236}">
                <a16:creationId xmlns:a16="http://schemas.microsoft.com/office/drawing/2014/main" id="{67F67012-44C7-4660-99DE-85766327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140" y="903708"/>
            <a:ext cx="8002361" cy="53908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55BF6D-2B85-481E-A4AB-CA6D106B8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602" y="1193555"/>
            <a:ext cx="6276827" cy="510098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F778CDF-D6A1-474D-9231-4528691A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65" y="1151952"/>
            <a:ext cx="6367500" cy="52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B8BB98-CB42-429D-A507-9847869F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6FB6C-BBD2-4F41-98C4-B10CD23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FFD632-CAC2-4889-B006-EDFEA47A8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61F6D-31CE-427C-B11E-833C7E5F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6F2F0-E3E9-475C-B1A6-15A79FCB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5" name="Picture 4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B70408E2-E3B2-44CB-9E6E-95F17ACC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D8FEF-D4F7-45BF-A956-170571F9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7C4753-BB6A-47FC-9872-21D40495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5" name="Picture 4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A77199-7347-452F-ABC3-B349437A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6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A6A2B5-2969-4D97-A88E-9782D3FA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32822-6CDA-41AA-8D5D-39051AF9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8073-76A3-402D-A4FD-F4C28FD3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0021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C8FA4-B707-4ADF-A7D0-0F0ADF04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9A6B6-07C6-48C6-9620-E3C33E06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JUWELS</a:t>
            </a:r>
            <a:endParaRPr lang="en-US" dirty="0"/>
          </a:p>
        </p:txBody>
      </p:sp>
      <p:pic>
        <p:nvPicPr>
          <p:cNvPr id="9" name="Picture 8" descr="A picture containing metal&#10;&#10;Description automatically generated">
            <a:extLst>
              <a:ext uri="{FF2B5EF4-FFF2-40B4-BE49-F238E27FC236}">
                <a16:creationId xmlns:a16="http://schemas.microsoft.com/office/drawing/2014/main" id="{3655CBA6-06C5-41D7-B90C-489FC367B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9" y="1524000"/>
            <a:ext cx="10726022" cy="4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6E7185-03D3-4E03-8BB4-929D6769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33A7-792E-4FF7-8028-BCACFB63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6" name="Content Placeholder 9" descr="2018">
            <a:extLst>
              <a:ext uri="{FF2B5EF4-FFF2-40B4-BE49-F238E27FC236}">
                <a16:creationId xmlns:a16="http://schemas.microsoft.com/office/drawing/2014/main" id="{3B610C6D-B301-4642-B3F8-EC1E958D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61608" y="2153941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019&#10;">
            <a:extLst>
              <a:ext uri="{FF2B5EF4-FFF2-40B4-BE49-F238E27FC236}">
                <a16:creationId xmlns:a16="http://schemas.microsoft.com/office/drawing/2014/main" id="{605C8BB8-A490-4D74-9EED-33BAE723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075" y="2507041"/>
            <a:ext cx="8812772" cy="1591781"/>
          </a:xfrm>
          <a:prstGeom prst="rect">
            <a:avLst/>
          </a:prstGeom>
        </p:spPr>
      </p:pic>
      <p:pic>
        <p:nvPicPr>
          <p:cNvPr id="8" name="Picture 7" descr="2020">
            <a:extLst>
              <a:ext uri="{FF2B5EF4-FFF2-40B4-BE49-F238E27FC236}">
                <a16:creationId xmlns:a16="http://schemas.microsoft.com/office/drawing/2014/main" id="{46A68464-20A0-4023-A527-FB90EE7AE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064" y="2410699"/>
            <a:ext cx="8930024" cy="153721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F0BF22-1DF6-4409-A335-9D1AAF772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7908" y="1888843"/>
            <a:ext cx="6521825" cy="247507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21F74B-2637-4561-870B-910FF2C14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04" y="2328302"/>
            <a:ext cx="6297791" cy="28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9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5DDCD-1FF3-408A-ACC6-90164560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2B0FF4-7446-4ADC-803F-CC715101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Tehnologiile pe care le vom folosi</a:t>
            </a:r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7D6BBD-8FC9-469D-9272-BC48A2DD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" y="1378795"/>
            <a:ext cx="7230484" cy="1324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E9D63A-8A03-4105-84C2-A461551DB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3" y="2319617"/>
            <a:ext cx="4115346" cy="205767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8A8ADE6-C540-4733-952A-BF84B0D00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9" y="3209340"/>
            <a:ext cx="4008907" cy="103057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7700FA-8855-4B31-BE38-AC3C7333D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4" y="4763270"/>
            <a:ext cx="5263907" cy="113690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3C03060-F59A-47FE-A29E-63D67ADBF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3" y="4746301"/>
            <a:ext cx="3163645" cy="16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803D0D-A387-834D-A7CF-C66621FF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D5DB4-EA3B-3241-BA21-F120D359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45189B-F0B3-8948-8242-8559CBF33AF6}"/>
              </a:ext>
            </a:extLst>
          </p:cNvPr>
          <p:cNvGrpSpPr/>
          <p:nvPr/>
        </p:nvGrpSpPr>
        <p:grpSpPr>
          <a:xfrm>
            <a:off x="1833563" y="1225409"/>
            <a:ext cx="8524875" cy="5091113"/>
            <a:chOff x="481947" y="1225409"/>
            <a:chExt cx="8524875" cy="509111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325F8FF-B1BB-A040-A834-9542C0454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1947" y="1225409"/>
              <a:ext cx="8524875" cy="509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23900" indent="-36195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982663" indent="-257175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  <a:defRPr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433513" indent="-2667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4pPr>
              <a:lvl5pPr marL="1787525" indent="-258763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5pPr>
              <a:lvl6pPr marL="14192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6pPr>
              <a:lvl7pPr marL="18764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7pPr>
              <a:lvl8pPr marL="23336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8pPr>
              <a:lvl9pPr marL="27908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Student </a:t>
              </a:r>
              <a:r>
                <a:rPr lang="ro-RO" kern="0" dirty="0" err="1">
                  <a:solidFill>
                    <a:schemeClr val="tx2"/>
                  </a:solidFill>
                </a:rPr>
                <a:t>Assistant</a:t>
              </a:r>
              <a:endParaRPr lang="ro-RO" kern="0" dirty="0">
                <a:solidFill>
                  <a:schemeClr val="tx2"/>
                </a:solidFill>
              </a:endParaRPr>
            </a:p>
            <a:p>
              <a:r>
                <a:rPr lang="en-US" kern="0" dirty="0">
                  <a:solidFill>
                    <a:schemeClr val="tx2"/>
                  </a:solidFill>
                </a:rPr>
                <a:t>Concurrency &amp; Multithreading</a:t>
              </a:r>
              <a:endParaRPr lang="ro-RO" kern="0" dirty="0">
                <a:solidFill>
                  <a:schemeClr val="tx2"/>
                </a:solidFill>
              </a:endParaRPr>
            </a:p>
            <a:p>
              <a:endParaRPr lang="ro-RO" kern="0" dirty="0">
                <a:solidFill>
                  <a:schemeClr val="tx2"/>
                </a:solidFill>
              </a:endParaRPr>
            </a:p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Asistent Universitar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Algoritmi Paraleli și Distribuiți</a:t>
              </a:r>
            </a:p>
            <a:p>
              <a:r>
                <a:rPr lang="ro-RO" b="1" kern="0" dirty="0">
                  <a:solidFill>
                    <a:schemeClr val="tx2"/>
                  </a:solidFill>
                </a:rPr>
                <a:t>Arhitecturi Paralele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 Web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Protocoale de Comunicație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Programarea Calculatoarelor</a:t>
              </a:r>
            </a:p>
            <a:p>
              <a:endParaRPr lang="en-US" kern="0" dirty="0">
                <a:solidFill>
                  <a:schemeClr val="tx2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99E64D5-AE5B-7845-95CA-BBBD7A92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2557" y="1323974"/>
              <a:ext cx="2742534" cy="818861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A0A1F2F-833D-104E-B525-CD39631AF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88" y="2833435"/>
              <a:ext cx="985838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5C52BBB2-6A41-8143-8B75-25846A25C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557" y="2862514"/>
              <a:ext cx="1132971" cy="113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65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E5EC5-22A6-5940-8200-815DFA9A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44E70-9101-E34C-9F87-7720602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9C48D-DF59-5148-AA14-9A46E6BD45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543049"/>
            <a:ext cx="11197087" cy="4754233"/>
          </a:xfrm>
        </p:spPr>
        <p:txBody>
          <a:bodyPr/>
          <a:lstStyle/>
          <a:p>
            <a:r>
              <a:rPr lang="en-RO" dirty="0"/>
              <a:t>Lector</a:t>
            </a:r>
          </a:p>
          <a:p>
            <a:pPr lvl="1"/>
            <a:r>
              <a:rPr lang="en-RO" dirty="0"/>
              <a:t>Structuri de Date și Algoritmi</a:t>
            </a:r>
          </a:p>
          <a:p>
            <a:pPr lvl="1"/>
            <a:r>
              <a:rPr lang="en-RO" dirty="0"/>
              <a:t>Sisteme Tolerante la Defecte</a:t>
            </a:r>
          </a:p>
          <a:p>
            <a:pPr lvl="1"/>
            <a:r>
              <a:rPr lang="en-RO" dirty="0"/>
              <a:t>Arhitecturi Paralele</a:t>
            </a:r>
          </a:p>
          <a:p>
            <a:pPr lvl="1"/>
            <a:endParaRPr lang="en-RO" dirty="0"/>
          </a:p>
          <a:p>
            <a:r>
              <a:rPr lang="en-RO" dirty="0"/>
              <a:t>Interese cercetare</a:t>
            </a:r>
          </a:p>
          <a:p>
            <a:pPr lvl="1"/>
            <a:r>
              <a:rPr lang="en-RO" dirty="0"/>
              <a:t>Sisteme educative avansate</a:t>
            </a:r>
          </a:p>
          <a:p>
            <a:pPr lvl="1"/>
            <a:r>
              <a:rPr lang="en-RO" dirty="0"/>
              <a:t>Sisteme Distribuite</a:t>
            </a:r>
          </a:p>
          <a:p>
            <a:pPr lvl="1"/>
            <a:r>
              <a:rPr lang="en-RO" dirty="0"/>
              <a:t>Sisteme Paralele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67C994-A2DB-344D-BCB5-7622C950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1704722"/>
            <a:ext cx="2347640" cy="27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1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E21CD-CE39-2E48-AF5E-05B77085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CAA4-76B7-8049-9AFD-92140DAD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C0CAB-7BB2-B043-9697-778440319F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442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12AC4-949F-459B-882C-EFEDAB1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1A578-4F4B-4476-8D35-8B3308CF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Așteptări?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8F7D5-ABE1-4A1C-A2BF-7F65149418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487277"/>
            <a:ext cx="11197087" cy="4810006"/>
          </a:xfrm>
        </p:spPr>
        <p:txBody>
          <a:bodyPr/>
          <a:lstStyle/>
          <a:p>
            <a:r>
              <a:rPr lang="ro-RO" dirty="0"/>
              <a:t>Ce vă așteptați să facem la Sisteme Tolerante la Defecte?</a:t>
            </a:r>
          </a:p>
          <a:p>
            <a:endParaRPr lang="ro-RO" dirty="0"/>
          </a:p>
          <a:p>
            <a:r>
              <a:rPr lang="ro-RO" dirty="0"/>
              <a:t>Cu ce tehnologii vă așteptați să lucrăm?</a:t>
            </a:r>
          </a:p>
          <a:p>
            <a:endParaRPr lang="ro-RO" dirty="0"/>
          </a:p>
          <a:p>
            <a:r>
              <a:rPr lang="ro-RO" dirty="0"/>
              <a:t>Ce vă așteptați să învățați?</a:t>
            </a:r>
          </a:p>
          <a:p>
            <a:endParaRPr lang="ro-RO" dirty="0"/>
          </a:p>
          <a:p>
            <a:r>
              <a:rPr lang="ro-RO" dirty="0"/>
              <a:t>Ce sistem/mecanism de toleranță la defecte cunoașteți?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3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9B4A1-D6AC-C549-AD1B-0A93AF88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2E39-BEE4-E74B-923D-0C716849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1B6AC-02A0-B74E-A42D-334903070F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14331"/>
            <a:ext cx="11197087" cy="4282952"/>
          </a:xfrm>
        </p:spPr>
        <p:txBody>
          <a:bodyPr/>
          <a:lstStyle/>
          <a:p>
            <a:r>
              <a:rPr lang="ro-RO" dirty="0"/>
              <a:t>Rezolvarea laboratoarelor este </a:t>
            </a:r>
            <a:r>
              <a:rPr lang="ro-RO" b="1" dirty="0"/>
              <a:t>obligatorie</a:t>
            </a:r>
            <a:endParaRPr lang="en-US" b="1" dirty="0"/>
          </a:p>
          <a:p>
            <a:pPr lvl="1"/>
            <a:r>
              <a:rPr lang="ro-RO" dirty="0"/>
              <a:t>Se rezolvă exclusiv pe platformă.</a:t>
            </a:r>
          </a:p>
          <a:p>
            <a:pPr lvl="1"/>
            <a:r>
              <a:rPr lang="en-US" dirty="0"/>
              <a:t>Se pot </a:t>
            </a:r>
            <a:r>
              <a:rPr lang="ro-RO" dirty="0"/>
              <a:t>prezenta</a:t>
            </a:r>
            <a:r>
              <a:rPr lang="en-US" dirty="0"/>
              <a:t> cu o mic</a:t>
            </a:r>
            <a:r>
              <a:rPr lang="ro-RO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u="sng" dirty="0"/>
              <a:t>Orice plagiat detectat va duce la cerere exmatriculare</a:t>
            </a:r>
          </a:p>
          <a:p>
            <a:endParaRPr lang="en-US" sz="2400" dirty="0"/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1861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970FB-6E93-5244-8187-FC60F7D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5D0AA-0369-E746-8AA9-BCB0A2F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AFE9-9305-824D-947E-07DDAC72BA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1549" y="1219200"/>
            <a:ext cx="11379992" cy="50780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mutat cod de la un student la altul.</a:t>
            </a:r>
          </a:p>
          <a:p>
            <a:pPr lvl="1"/>
            <a:r>
              <a:rPr lang="ro-RO" dirty="0"/>
              <a:t>Este permis uitat scurt unul peste codul celuilalt, arătat un detaliu mic.</a:t>
            </a:r>
          </a:p>
          <a:p>
            <a:pPr lvl="1"/>
            <a:r>
              <a:rPr lang="ro-RO" dirty="0"/>
              <a:t>Este încurajată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văzut codul unui coleg.</a:t>
            </a:r>
          </a:p>
          <a:p>
            <a:pPr lvl="1"/>
            <a:r>
              <a:rPr lang="ro-RO" dirty="0"/>
              <a:t>Se pot discuta probleme punctuale, dar NU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permisă nici o interacțiune cu alte persoane.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4826005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3794</TotalTime>
  <Words>1521</Words>
  <Application>Microsoft Office PowerPoint</Application>
  <PresentationFormat>Widescreen</PresentationFormat>
  <Paragraphs>283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 New</vt:lpstr>
      <vt:lpstr>Lucida Calligraphy</vt:lpstr>
      <vt:lpstr>Wingdings</vt:lpstr>
      <vt:lpstr>2_Office Theme</vt:lpstr>
      <vt:lpstr>Sisteme Tolerante la Defecte Introducere</vt:lpstr>
      <vt:lpstr>PowerPoint Presentation</vt:lpstr>
      <vt:lpstr>Who am I?</vt:lpstr>
      <vt:lpstr>Who am I?</vt:lpstr>
      <vt:lpstr>Who am I?</vt:lpstr>
      <vt:lpstr>PowerPoint Presentation</vt:lpstr>
      <vt:lpstr>Așteptări?</vt:lpstr>
      <vt:lpstr>Regulament</vt:lpstr>
      <vt:lpstr>Indicații prevenire plagiat</vt:lpstr>
      <vt:lpstr>Notare</vt:lpstr>
      <vt:lpstr>Obiective</vt:lpstr>
      <vt:lpstr>PowerPoint Presentation</vt:lpstr>
      <vt:lpstr>Cauze Defecte în calculatoare:</vt:lpstr>
      <vt:lpstr>Mai mult decât toleranță la defecte</vt:lpstr>
      <vt:lpstr>Mai mult decât toleranță la defecte</vt:lpstr>
      <vt:lpstr>Mai mult decât toleranță la defecte</vt:lpstr>
      <vt:lpstr>Mai mult decât toleranță la defecte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Deci…</vt:lpstr>
      <vt:lpstr>Deci… Programare Distribuită</vt:lpstr>
      <vt:lpstr>Programare distribuită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 (top500.org)</vt:lpstr>
      <vt:lpstr>Fugaku</vt:lpstr>
      <vt:lpstr>Summit</vt:lpstr>
      <vt:lpstr>Sierra</vt:lpstr>
      <vt:lpstr>Sunway TaihuLight</vt:lpstr>
      <vt:lpstr>JUWELS</vt:lpstr>
      <vt:lpstr>PowerPoint Presentation</vt:lpstr>
      <vt:lpstr>Tehnologiile pe care le vom folosi</vt:lpstr>
      <vt:lpstr>MPI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2022-02-15T07:27:00Z</dcterms:modified>
</cp:coreProperties>
</file>